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modernComment_103_8F28F303.xml" ContentType="application/vnd.ms-powerpoint.comments+xml"/>
  <Override PartName="/ppt/comments/modernComment_106_94C9D36.xml" ContentType="application/vnd.ms-powerpoint.comments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</p:sldMasterIdLst>
  <p:sldIdLst>
    <p:sldId id="256" r:id="rId2"/>
    <p:sldId id="257" r:id="rId3"/>
    <p:sldId id="271" r:id="rId4"/>
    <p:sldId id="259" r:id="rId5"/>
    <p:sldId id="260" r:id="rId6"/>
    <p:sldId id="261" r:id="rId7"/>
    <p:sldId id="263" r:id="rId8"/>
    <p:sldId id="266" r:id="rId9"/>
    <p:sldId id="264" r:id="rId10"/>
    <p:sldId id="267" r:id="rId11"/>
    <p:sldId id="268" r:id="rId12"/>
    <p:sldId id="274" r:id="rId13"/>
    <p:sldId id="265" r:id="rId14"/>
    <p:sldId id="270" r:id="rId15"/>
    <p:sldId id="258" r:id="rId16"/>
    <p:sldId id="272" r:id="rId17"/>
    <p:sldId id="262" r:id="rId18"/>
    <p:sldId id="275" r:id="rId19"/>
    <p:sldId id="269" r:id="rId20"/>
    <p:sldId id="27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E3E4AA1-AA38-1D60-A8BE-69B56B498E86}" name="EOCC Member" initials="EM" userId="S::eoccmember@steelprousa.com::055f7df6-6f17-477e-b424-a2481180eab5" providerId="AD"/>
  <p188:author id="{8546D9B7-2099-7D4F-65F5-E4995E908A3D}" name="Thomas Kennedy" initials="TK" userId="S::thomas.kennedy@steelprousa.com::d8391bc6-be5a-464f-bded-0bff8f5dae5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27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77849F-B430-F893-D527-02ADDCE06717}" v="68" dt="2023-10-09T16:49:37.095"/>
    <p1510:client id="{1E005F78-FC57-A0B5-7B9F-8929B47F6893}" v="40" dt="2023-10-23T18:33:48.742"/>
    <p1510:client id="{598E84CE-3558-B372-BB9A-269FB468AE3E}" v="33" dt="2023-10-09T17:21:12.941"/>
    <p1510:client id="{5BFFC706-09B5-7E6B-9A6E-91D01F6036DD}" v="6" dt="2023-10-10T11:18:05.116"/>
    <p1510:client id="{8E5DF308-E485-6A8A-64C7-EC2F336A884B}" v="5" dt="2023-10-10T11:04:37.399"/>
    <p1510:client id="{9A5F1900-95F4-E87A-77CB-3FC409A1BA6B}" v="6" dt="2023-10-23T15:18:04.661"/>
    <p1510:client id="{9AD84428-6BF5-4BA9-AC95-F6292FF6EE82}" v="25" dt="2023-10-23T14:08:16.320"/>
    <p1510:client id="{A8C00C54-4D4C-6D45-64C2-AA526030EF4B}" v="939" dt="2023-10-07T20:54:18.478"/>
    <p1510:client id="{C1C081B6-D283-908E-5DAB-D447E2052F65}" v="22" dt="2023-10-09T17:03:08.797"/>
    <p1510:client id="{C4FEFF00-A421-F7C1-987B-D319A5194844}" v="99" dt="2023-10-10T18:34:36.113"/>
    <p1510:client id="{CA101F94-69AD-8DB5-E751-63B34926457D}" v="39" dt="2023-10-09T17:33:42.139"/>
    <p1510:client id="{CC4220D1-68E0-418F-D805-69530186598E}" v="36" dt="2023-10-19T14:28:39.305"/>
    <p1510:client id="{D3BEFDB6-A411-1F6B-234A-5143B304E9DE}" v="114" dt="2023-10-10T12:49:20.331"/>
    <p1510:client id="{ED00CBF4-C932-916B-430D-964FF942AFBF}" v="41" dt="2023-10-23T15:30:32.047"/>
    <p1510:client id="{EEC06F4C-A66C-54FE-70A3-2706935203C5}" v="26" dt="2023-10-12T14:43:26.013"/>
    <p1510:client id="{F2A8510C-7F9B-4CA1-AEB9-4C1D00DDF071}" v="303" dt="2023-10-07T00:31:57.4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8/10/relationships/authors" Target="authors.xml"/></Relationships>
</file>

<file path=ppt/comments/modernComment_103_8F28F30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5F56AFD-B531-449A-9AA1-F0C0A25A8375}" authorId="{8546D9B7-2099-7D4F-65F5-E4995E908A3D}" created="2023-10-09T17:30:15.039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401825539" sldId="259"/>
      <ac:spMk id="3" creationId="{C0B63BCE-1BCD-8878-96D6-64DF2E2B66D2}"/>
      <ac:txMk cp="61" len="13">
        <ac:context len="109" hash="451227405"/>
      </ac:txMk>
    </ac:txMkLst>
    <p188:pos x="10648708" y="1321443"/>
    <p188:txBody>
      <a:bodyPr/>
      <a:lstStyle/>
      <a:p>
        <a:r>
          <a:rPr lang="en-US"/>
          <a:t>Changed wording slightly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3-10-10T11:14:36.719" authorId="{1E3E4AA1-AA38-1D60-A8BE-69B56B498E86}"/>
          </p223:rxn>
        </p223:reactions>
      </p:ext>
    </p188:extLst>
  </p188:cm>
</p188:cmLst>
</file>

<file path=ppt/comments/modernComment_106_94C9D3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6BBEFAD-F29A-4EBD-ABCE-A47BF7532EA6}" authorId="{8546D9B7-2099-7D4F-65F5-E4995E908A3D}" created="2023-10-09T17:30:33.774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56015926" sldId="262"/>
      <ac:picMk id="6" creationId="{54719C56-7B84-6172-B30F-8D8C3536F3D5}"/>
    </ac:deMkLst>
    <p188:txBody>
      <a:bodyPr/>
      <a:lstStyle/>
      <a:p>
        <a:r>
          <a:rPr lang="en-US"/>
          <a:t>added a more Steel-Pro specific photo for you.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3-10-10T11:15:13.032" authorId="{1E3E4AA1-AA38-1D60-A8BE-69B56B498E86}"/>
          </p223:rxn>
        </p223:reactions>
      </p:ext>
    </p188:extLst>
  </p188:cm>
</p188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50666DC1-CD27-4874-9484-9D06C59FE4D0}"/>
              </a:ext>
            </a:extLst>
          </p:cNvPr>
          <p:cNvSpPr/>
          <p:nvPr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77579F-F417-47C2-AC03-911CCED021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552" y="447675"/>
            <a:ext cx="8397511" cy="2714625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43E600-28DA-4780-9E00-2E12F74FF6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552" y="3602037"/>
            <a:ext cx="8397511" cy="2460625"/>
          </a:xfrm>
        </p:spPr>
        <p:txBody>
          <a:bodyPr>
            <a:normAutofit/>
          </a:bodyPr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E6F1DC-ADFB-42C9-AB34-FCB38C812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38219-6E45-4D12-B767-46F92D5844D4}" type="datetime1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799E6D-BBA8-4A15-94DA-DBE8A4FDE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03C82-8719-4FAC-94BF-2A91335FB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585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68A33-CB96-4CB1-9941-753BD0824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3EB269-70DF-4510-A313-336226558E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1EA3CC-B2DC-4E87-826C-B885A7E62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430B8-6059-41E5-A5DC-C07A76F5859A}" type="datetime1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F37F52-A7C4-4E21-A12A-02546D477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66031F-5A79-48A7-8EDC-DDD9A9E4B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276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9188483-96C4-4E9C-AA6A-E70005461AEE}"/>
              </a:ext>
            </a:extLst>
          </p:cNvPr>
          <p:cNvSpPr/>
          <p:nvPr/>
        </p:nvSpPr>
        <p:spPr>
          <a:xfrm>
            <a:off x="9144000" y="0"/>
            <a:ext cx="3048000" cy="6854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4FCD54-7F0B-446E-9998-93E7BD7CE7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534222" y="365125"/>
            <a:ext cx="2238678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766238-BBF1-4672-BC09-746C6967E5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84552" y="365125"/>
            <a:ext cx="8374062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8F32A5-B67B-45C1-B454-12E9FBE0C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D0CB7-D16E-4358-B7F4-EA4A24554592}" type="datetime1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E91896-9441-4636-89D5-84E5932A1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2811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937DFE-7F48-4EB0-83BC-A93F342D2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80000"/>
                  </a:schemeClr>
                </a:solidFill>
              </a:defRPr>
            </a:lvl1pPr>
          </a:lstStyle>
          <a:p>
            <a:fld id="{1F646F3F-274D-499B-ABBE-824EB4ABDC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131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9CF16-986E-4D90-AA40-CDB46E233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6F14DA-A783-43BC-8F15-95408B89DE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8C48B6-C394-452A-94D9-D4802755D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296A2-D8F0-4E17-BFD0-A6C902250D59}" type="datetime1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58A8A-3DD0-41C8-9F48-F4309FA19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706C92-7C02-4D34-B3E5-D549A7A36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975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66F9FA-E6B8-4CFC-B3F1-0C075546EE33}"/>
              </a:ext>
            </a:extLst>
          </p:cNvPr>
          <p:cNvSpPr/>
          <p:nvPr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16F270-B2AA-4935-885F-5924B1F63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52" y="457200"/>
            <a:ext cx="10862898" cy="272415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22658E-3D87-4D5A-A602-847153CC48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4552" y="3695701"/>
            <a:ext cx="10862898" cy="239395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AB1D84-A229-45B1-BD42-0DC0CE9F8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08C9C-1ACB-4C84-A002-C7E0E45B937A}" type="datetime1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64EEF4-D461-49D7-8F24-8BFE2444B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44055A-7488-4646-9E88-692036EA2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461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F1F74-ED26-4F8B-BF51-3533D8404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52" y="365760"/>
            <a:ext cx="11264536" cy="16875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01D2D7-7F18-43E0-9B2E-3FCD83CC83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4552" y="2552699"/>
            <a:ext cx="5323703" cy="3624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CBBB66-EB7D-4F8C-9C78-1D1C888464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0162" y="2552699"/>
            <a:ext cx="5323703" cy="3624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A684E6-393D-4587-AA45-E6734FB47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F2A5-B297-4977-9E5B-4D3050E23689}" type="datetime1">
              <a:rPr lang="en-US" smtClean="0"/>
              <a:t>10/23/2023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D8EE0-0333-4ABC-AE18-10DD5071C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452369-A8F0-4709-8372-B420A67DB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075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91592-4621-4D72-BC2D-F2C439F81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52" y="365759"/>
            <a:ext cx="10870836" cy="16916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B823F5-0A90-4666-BE88-2BE0D0A616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4552" y="2436473"/>
            <a:ext cx="5332026" cy="82391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EC6A7C-6260-463D-B3FD-71A07ACD06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4552" y="3409051"/>
            <a:ext cx="5332026" cy="27806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F2AF8D-90ED-4512-9423-C91BF73A99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0162" y="2436473"/>
            <a:ext cx="5358285" cy="82391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D838EA-E20D-4CC3-83C2-AFE0DE9F73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0162" y="3409051"/>
            <a:ext cx="5358285" cy="27806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603F8A-08E1-4160-9B7E-E0CA4BF8E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27434-4794-409A-9547-04789BA47588}" type="datetime1">
              <a:rPr lang="en-US" smtClean="0"/>
              <a:t>10/23/2023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8291AB-3C5C-4BE1-9E50-02F489336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596E64-CD6C-4CF7-8624-FA4AE9760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794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562B3-06A0-4F2F-96EC-A062DAE2F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FC0095-49F0-4A83-AE8C-9D13E15C2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58635-357A-4E3D-B824-A5CEFDB8449C}" type="datetime1">
              <a:rPr lang="en-US" smtClean="0"/>
              <a:t>10/23/2023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824898-D4EA-497A-8FC8-43E0D0213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4821F6-2C08-450C-A18C-702D73842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649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FFE119-5FCA-4D9C-9C07-1B81A0BF3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6FF77-2719-4AD0-8740-0B90FF5D1EFB}" type="datetime1">
              <a:rPr lang="en-US" smtClean="0"/>
              <a:t>10/23/2023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2C5995-6284-4D7F-AB1C-CA8FE63A7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1E4B0D-9C21-48D0-9438-C47370681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023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90AF76DA-8F95-47D9-9EB6-B1EC93437387}"/>
              </a:ext>
            </a:extLst>
          </p:cNvPr>
          <p:cNvGrpSpPr/>
          <p:nvPr/>
        </p:nvGrpSpPr>
        <p:grpSpPr>
          <a:xfrm>
            <a:off x="2" y="0"/>
            <a:ext cx="6095998" cy="6858002"/>
            <a:chOff x="1" y="4563942"/>
            <a:chExt cx="12192005" cy="229406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1355B14-077B-4BA1-962D-6E97D93FFCCC}"/>
                </a:ext>
              </a:extLst>
            </p:cNvPr>
            <p:cNvSpPr/>
            <p:nvPr/>
          </p:nvSpPr>
          <p:spPr>
            <a:xfrm>
              <a:off x="10" y="4563942"/>
              <a:ext cx="12191996" cy="229406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230B99F-AC6F-4973-A35E-16C87C38711D}"/>
                </a:ext>
              </a:extLst>
            </p:cNvPr>
            <p:cNvSpPr/>
            <p:nvPr/>
          </p:nvSpPr>
          <p:spPr>
            <a:xfrm>
              <a:off x="1" y="4563942"/>
              <a:ext cx="12192000" cy="2294060"/>
            </a:xfrm>
            <a:prstGeom prst="rect">
              <a:avLst/>
            </a:prstGeom>
            <a:solidFill>
              <a:srgbClr val="FFFFFF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58E41614-9483-47F8-A429-FB0D1C5AA89A}"/>
              </a:ext>
            </a:extLst>
          </p:cNvPr>
          <p:cNvSpPr/>
          <p:nvPr/>
        </p:nvSpPr>
        <p:spPr>
          <a:xfrm>
            <a:off x="0" y="0"/>
            <a:ext cx="6095999" cy="22911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B5E91C-3C4F-40A2-BCC6-918D3BEDD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52" y="457200"/>
            <a:ext cx="5287234" cy="16002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0F113-1C61-4F74-BD5B-727668BBEA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0162" y="457201"/>
            <a:ext cx="5085226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0EB228-A180-4DF6-9D5B-2CF86B6B9B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4552" y="2514600"/>
            <a:ext cx="5287234" cy="335438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913719-D65D-4BAE-97B7-FAE8F3998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41C83-1089-48B9-8B65-293D4C236D35}" type="datetime1">
              <a:rPr lang="en-US" smtClean="0"/>
              <a:t>10/23/2023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47F5BB-DC3C-45D1-A0D2-05168FECA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344BA3-19DB-4072-9A2C-08C92361A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445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0A6909D-DC0B-4221-8140-21E981D896AF}"/>
              </a:ext>
            </a:extLst>
          </p:cNvPr>
          <p:cNvGrpSpPr/>
          <p:nvPr/>
        </p:nvGrpSpPr>
        <p:grpSpPr>
          <a:xfrm>
            <a:off x="2" y="0"/>
            <a:ext cx="6095998" cy="6858002"/>
            <a:chOff x="1" y="4563942"/>
            <a:chExt cx="12192005" cy="229406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3D581C2-F39E-4958-A3F3-BB65AB1C5E66}"/>
                </a:ext>
              </a:extLst>
            </p:cNvPr>
            <p:cNvSpPr/>
            <p:nvPr/>
          </p:nvSpPr>
          <p:spPr>
            <a:xfrm>
              <a:off x="10" y="4563942"/>
              <a:ext cx="12191996" cy="229406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FD77040-27EF-4D2C-8D34-32337B0C8544}"/>
                </a:ext>
              </a:extLst>
            </p:cNvPr>
            <p:cNvSpPr/>
            <p:nvPr/>
          </p:nvSpPr>
          <p:spPr>
            <a:xfrm>
              <a:off x="1" y="4563942"/>
              <a:ext cx="12192000" cy="2294060"/>
            </a:xfrm>
            <a:prstGeom prst="rect">
              <a:avLst/>
            </a:prstGeom>
            <a:solidFill>
              <a:srgbClr val="FFFFFF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E1A26D20-69F8-4BBC-98C0-BEB470AB8284}"/>
              </a:ext>
            </a:extLst>
          </p:cNvPr>
          <p:cNvSpPr/>
          <p:nvPr/>
        </p:nvSpPr>
        <p:spPr>
          <a:xfrm>
            <a:off x="0" y="0"/>
            <a:ext cx="6095999" cy="22911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47B6BC-4B2A-4001-9634-47473F827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52" y="457200"/>
            <a:ext cx="5211519" cy="16002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97D074-2CCB-4AB8-A7A0-7847D3C1EF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70162" y="457201"/>
            <a:ext cx="5085226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FB94BD-D906-4213-9F31-1BE17A86F9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4552" y="2514600"/>
            <a:ext cx="5211519" cy="335438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1B8431-70CB-4E9F-8A49-CDFF18554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2FE45-CC1E-47DB-8B82-6CF0636FBDB8}" type="datetime1">
              <a:rPr lang="en-US" smtClean="0"/>
              <a:t>10/23/2023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D2F293-170E-410E-88BF-187A63C5E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ED93A2-588D-43B5-B6FA-0B7892E6E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910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A26A151-13BF-4305-A6DC-9DC7C9877195}"/>
              </a:ext>
            </a:extLst>
          </p:cNvPr>
          <p:cNvSpPr/>
          <p:nvPr/>
        </p:nvSpPr>
        <p:spPr>
          <a:xfrm>
            <a:off x="0" y="0"/>
            <a:ext cx="12192000" cy="22911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EE6AE3-3BCC-4B3B-AC4E-60F910144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52" y="365125"/>
            <a:ext cx="10869248" cy="16875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CB514A-E7EA-41A8-ADBA-85CA1DF6D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4552" y="2576513"/>
            <a:ext cx="10869248" cy="3600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9CB0BD-D6E3-4B3D-BCBB-6FECA5D632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6221" y="63572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C8E16-3C03-4238-9C6F-B34F3D10F77E}" type="datetime1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4147F7-B466-4892-BE27-876F947515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70162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4B4FE0-65CC-4435-A6AF-150E52F35B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4983" y="6356350"/>
            <a:ext cx="12807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46F3F-274D-499B-ABBE-824EB4ABDC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80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5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jabeta.blogspot.com/2007/11/laugh-of-day_14.html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microsoft.com/office/2018/10/relationships/comments" Target="../comments/modernComment_106_94C9D3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microsoft.com/office/2018/10/relationships/comments" Target="../comments/modernComment_103_8F28F30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7FB8D577-336D-4DE0-B777-3D6C332184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ABDAAA3-C067-40DD-B017-DF7D5068B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429000"/>
            <a:ext cx="6095998" cy="3429000"/>
            <a:chOff x="6096002" y="-9073"/>
            <a:chExt cx="6095998" cy="686707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1EED8C3-EE63-42CE-BB12-AABCB9AE68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2" y="-9073"/>
              <a:ext cx="6095998" cy="686707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75EFE36E-C601-44B8-82B8-52F97EE934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2" y="-6987"/>
              <a:ext cx="6095998" cy="6864987"/>
            </a:xfrm>
            <a:prstGeom prst="rect">
              <a:avLst/>
            </a:prstGeom>
            <a:solidFill>
              <a:srgbClr val="FFFFFF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72EF3F9A-9717-4ACB-A30D-96694842C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5569" y="3657185"/>
            <a:ext cx="4711318" cy="264592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ea typeface="Calibri"/>
                <a:cs typeface="Calibri"/>
              </a:rPr>
              <a:t>Nifty Fifty </a:t>
            </a:r>
            <a:endParaRPr lang="en-US" sz="36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70410B-A7BE-271E-5944-7A07C46A86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7674" y="3925468"/>
            <a:ext cx="5624944" cy="2109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0666DC1-CD27-4874-9484-9D06C59FE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Slide Background">
            <a:extLst>
              <a:ext uri="{FF2B5EF4-FFF2-40B4-BE49-F238E27FC236}">
                <a16:creationId xmlns:a16="http://schemas.microsoft.com/office/drawing/2014/main" id="{B874FC77-B1AD-4469-830E-1F1D54FBB4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bstract blurred public library with bookshelves">
            <a:extLst>
              <a:ext uri="{FF2B5EF4-FFF2-40B4-BE49-F238E27FC236}">
                <a16:creationId xmlns:a16="http://schemas.microsoft.com/office/drawing/2014/main" id="{579B56E1-11F0-69F5-26E1-7835C9BFFE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69" r="-2" b="12958"/>
          <a:stretch/>
        </p:blipFill>
        <p:spPr>
          <a:xfrm>
            <a:off x="20" y="10"/>
            <a:ext cx="12191979" cy="6857988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6834A66-723F-4B47-BF01-F6D4B2A1B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229530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D31030-F6BE-4784-C734-A8DF70103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58" y="293428"/>
            <a:ext cx="5474257" cy="181515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/>
              <a:t>Podcast Library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2B8149-800A-F12C-9F26-C1A8994DDC88}"/>
              </a:ext>
            </a:extLst>
          </p:cNvPr>
          <p:cNvSpPr txBox="1"/>
          <p:nvPr/>
        </p:nvSpPr>
        <p:spPr>
          <a:xfrm>
            <a:off x="265669" y="3858132"/>
            <a:ext cx="11600964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800" b="1"/>
              <a:t>"What are you listening to today?"</a:t>
            </a:r>
          </a:p>
        </p:txBody>
      </p:sp>
    </p:spTree>
    <p:extLst>
      <p:ext uri="{BB962C8B-B14F-4D97-AF65-F5344CB8AC3E}">
        <p14:creationId xmlns:p14="http://schemas.microsoft.com/office/powerpoint/2010/main" val="1343655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0666DC1-CD27-4874-9484-9D06C59FE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C8041AD-0A28-47FA-8BFF-56BAAA246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2EF3F9A-9717-4ACB-A30D-96694842C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6095998" cy="45739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54D71B-B3CA-84AE-5A0F-7E67AF7C0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421" y="1216784"/>
            <a:ext cx="5216531" cy="150401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/>
              <a:t>Community Service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409BBD1-8A75-44DA-88E2-3A70470322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573946"/>
            <a:ext cx="6095998" cy="2284054"/>
            <a:chOff x="6096002" y="-9073"/>
            <a:chExt cx="6095998" cy="6867073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57EEA50-86F1-415A-8F6B-829E2272B5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2" y="-9073"/>
              <a:ext cx="6095998" cy="686707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707547F-6B3D-4540-808D-410C9EE344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2" y="-6987"/>
              <a:ext cx="6095998" cy="6864987"/>
            </a:xfrm>
            <a:prstGeom prst="rect">
              <a:avLst/>
            </a:prstGeom>
            <a:solidFill>
              <a:srgbClr val="FFFFFF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Content Placeholder 3" descr="A group of people with a heart shaped puzzle">
            <a:extLst>
              <a:ext uri="{FF2B5EF4-FFF2-40B4-BE49-F238E27FC236}">
                <a16:creationId xmlns:a16="http://schemas.microsoft.com/office/drawing/2014/main" id="{82686EC5-EBE7-A91D-9497-99279FAF9C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8691" y="1222333"/>
            <a:ext cx="6097586" cy="4887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9113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03EE8-B912-809F-7643-0C1CD69D2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Company Education Courses</a:t>
            </a:r>
          </a:p>
        </p:txBody>
      </p:sp>
      <p:pic>
        <p:nvPicPr>
          <p:cNvPr id="4" name="Picture 3" descr="A person standing in front of a screen&#10;&#10;Description automatically generated">
            <a:extLst>
              <a:ext uri="{FF2B5EF4-FFF2-40B4-BE49-F238E27FC236}">
                <a16:creationId xmlns:a16="http://schemas.microsoft.com/office/drawing/2014/main" id="{50B05D3A-9377-9A81-6AD9-6A86B76781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831610" y="2933236"/>
            <a:ext cx="4433978" cy="3318294"/>
          </a:xfrm>
          <a:prstGeom prst="rect">
            <a:avLst/>
          </a:prstGeom>
        </p:spPr>
      </p:pic>
      <p:pic>
        <p:nvPicPr>
          <p:cNvPr id="5" name="Picture 4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623E49B3-4A5C-4323-D42F-33AE6D7984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34504" y="2908539"/>
            <a:ext cx="4405223" cy="33470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DABE80-49C1-04D8-2954-368649D8E4B0}"/>
              </a:ext>
            </a:extLst>
          </p:cNvPr>
          <p:cNvSpPr txBox="1"/>
          <p:nvPr/>
        </p:nvSpPr>
        <p:spPr>
          <a:xfrm>
            <a:off x="4240695" y="2600739"/>
            <a:ext cx="3627782" cy="38164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/>
          </a:p>
          <a:p>
            <a:pPr algn="ctr"/>
            <a:r>
              <a:rPr lang="en-US" sz="3200" dirty="0">
                <a:latin typeface="Calibri"/>
                <a:cs typeface="Calibri"/>
              </a:rPr>
              <a:t>Finance 101</a:t>
            </a:r>
          </a:p>
          <a:p>
            <a:pPr algn="ctr"/>
            <a:endParaRPr lang="en-US" sz="3200" dirty="0">
              <a:latin typeface="Calibri"/>
              <a:cs typeface="Calibri"/>
            </a:endParaRPr>
          </a:p>
          <a:p>
            <a:pPr algn="ctr"/>
            <a:r>
              <a:rPr lang="en-US" sz="3200" dirty="0">
                <a:latin typeface="Calibri"/>
                <a:cs typeface="Calibri"/>
              </a:rPr>
              <a:t>Profit/Loss</a:t>
            </a:r>
            <a:endParaRPr lang="en-US"/>
          </a:p>
          <a:p>
            <a:pPr algn="ctr"/>
            <a:endParaRPr lang="en-US" sz="3200" dirty="0">
              <a:latin typeface="Calibri"/>
              <a:cs typeface="Calibri"/>
            </a:endParaRPr>
          </a:p>
          <a:p>
            <a:pPr algn="ctr"/>
            <a:r>
              <a:rPr lang="en-US" sz="3200" dirty="0">
                <a:latin typeface="Calibri"/>
                <a:cs typeface="Calibri"/>
              </a:rPr>
              <a:t>Project Quote Intro</a:t>
            </a:r>
          </a:p>
          <a:p>
            <a:pPr algn="ctr"/>
            <a:endParaRPr lang="en-US" sz="3200" dirty="0">
              <a:latin typeface="Calibri"/>
              <a:cs typeface="Calibri"/>
            </a:endParaRPr>
          </a:p>
          <a:p>
            <a:pPr algn="ctr"/>
            <a:r>
              <a:rPr lang="en-US" sz="3200" dirty="0">
                <a:latin typeface="Calibri"/>
                <a:cs typeface="Calibri"/>
              </a:rPr>
              <a:t>Fabrication Math</a:t>
            </a:r>
          </a:p>
        </p:txBody>
      </p:sp>
    </p:spTree>
    <p:extLst>
      <p:ext uri="{BB962C8B-B14F-4D97-AF65-F5344CB8AC3E}">
        <p14:creationId xmlns:p14="http://schemas.microsoft.com/office/powerpoint/2010/main" val="6707930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0666DC1-CD27-4874-9484-9D06C59FE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0BE66D35-6371-4809-9433-1EBF879150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2EF3F9A-9717-4ACB-A30D-96694842C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3047998" cy="45739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AB968-1AA2-B79C-FAE4-F1D97EFDD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221" y="397275"/>
            <a:ext cx="2628785" cy="376125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It's a Baby!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396D90-90AF-5DF8-EC3C-072ED43E9E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872" r="128"/>
          <a:stretch/>
        </p:blipFill>
        <p:spPr>
          <a:xfrm>
            <a:off x="3047998" y="10"/>
            <a:ext cx="9144002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0955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0666DC1-CD27-4874-9484-9D06C59FE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Slide Background">
            <a:extLst>
              <a:ext uri="{FF2B5EF4-FFF2-40B4-BE49-F238E27FC236}">
                <a16:creationId xmlns:a16="http://schemas.microsoft.com/office/drawing/2014/main" id="{922E0291-99C8-40F9-ADAB-32589A3B57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EED552-0A16-1945-A36B-4591DDB980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250" b="6250"/>
          <a:stretch/>
        </p:blipFill>
        <p:spPr>
          <a:xfrm>
            <a:off x="20" y="2"/>
            <a:ext cx="12191979" cy="6857998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95830D2-F2AE-4DD8-B586-89B0977916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258714" y="258715"/>
            <a:ext cx="6858000" cy="6340569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1D5C60-15D1-66CA-F883-EE782B830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371" y="871314"/>
            <a:ext cx="4867234" cy="2508616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>
                <a:solidFill>
                  <a:srgbClr val="FFFFFF"/>
                </a:solidFill>
              </a:rPr>
              <a:t>ESOP Trivia through October</a:t>
            </a:r>
          </a:p>
        </p:txBody>
      </p:sp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D3D8A97E-4FA8-A6C8-80B0-D7A62F8C51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68" y="5451062"/>
            <a:ext cx="2743200" cy="1102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1669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8A2FCF07-6918-45A6-B28F-1025FEBA7A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3428E8E-37C8-4D70-A580-D3954C830A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" y="4573945"/>
            <a:ext cx="12191996" cy="2293125"/>
            <a:chOff x="6" y="4573945"/>
            <a:chExt cx="3047997" cy="229312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A1B2B8F-CE0D-452B-8898-D9D79F02C4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" y="4573945"/>
              <a:ext cx="3047991" cy="22931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5312B7B-4F10-48BA-9C02-B6CB870DA3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" y="4573945"/>
              <a:ext cx="3047997" cy="2293125"/>
            </a:xfrm>
            <a:prstGeom prst="rect">
              <a:avLst/>
            </a:prstGeom>
            <a:solidFill>
              <a:srgbClr val="FFFFFF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CA8AE1BF-125C-49C1-AFF5-2691C09212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45739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lose-up of chili peppers&#10;&#10;Description automatically generated">
            <a:extLst>
              <a:ext uri="{FF2B5EF4-FFF2-40B4-BE49-F238E27FC236}">
                <a16:creationId xmlns:a16="http://schemas.microsoft.com/office/drawing/2014/main" id="{F2148760-3149-5B31-19EC-3453151394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831" r="-1" b="-1"/>
          <a:stretch/>
        </p:blipFill>
        <p:spPr>
          <a:xfrm>
            <a:off x="638175" y="648655"/>
            <a:ext cx="10915647" cy="55606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85F634-ABF4-39D6-FE55-6B34D22F72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6362" y="5149138"/>
            <a:ext cx="2211238" cy="87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84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0666DC1-CD27-4874-9484-9D06C59FE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Slide Background">
            <a:extLst>
              <a:ext uri="{FF2B5EF4-FFF2-40B4-BE49-F238E27FC236}">
                <a16:creationId xmlns:a16="http://schemas.microsoft.com/office/drawing/2014/main" id="{922E0291-99C8-40F9-ADAB-32589A3B57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close-up of a game board&#10;&#10;Description automatically generated">
            <a:extLst>
              <a:ext uri="{FF2B5EF4-FFF2-40B4-BE49-F238E27FC236}">
                <a16:creationId xmlns:a16="http://schemas.microsoft.com/office/drawing/2014/main" id="{871B9E6F-6492-83EA-58F7-949AF2EC9B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2223" b="1"/>
          <a:stretch/>
        </p:blipFill>
        <p:spPr>
          <a:xfrm>
            <a:off x="20" y="2"/>
            <a:ext cx="12191979" cy="6857998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95830D2-F2AE-4DD8-B586-89B0977916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258714" y="258715"/>
            <a:ext cx="6858000" cy="6340569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32A1DD-B4A5-7011-164F-C62D4E323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371" y="871314"/>
            <a:ext cx="4867234" cy="250861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Cribbage Tournament </a:t>
            </a:r>
          </a:p>
        </p:txBody>
      </p:sp>
      <p:pic>
        <p:nvPicPr>
          <p:cNvPr id="5" name="Picture 4" descr="A black and white logo&#10;&#10;Description automatically generated">
            <a:extLst>
              <a:ext uri="{FF2B5EF4-FFF2-40B4-BE49-F238E27FC236}">
                <a16:creationId xmlns:a16="http://schemas.microsoft.com/office/drawing/2014/main" id="{B09981CE-38DF-52FD-5207-48B9064C6F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23" y="5465440"/>
            <a:ext cx="2743200" cy="1102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4164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50666DC1-CD27-4874-9484-9D06C59FE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6811A6C-040C-4C5A-8FF3-63EC6CC401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2EF3F9A-9717-4ACB-A30D-96694842C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6095998" cy="45739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291562-88FD-7AAD-56BD-5C558D474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54" y="397275"/>
            <a:ext cx="5230446" cy="376125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dirty="0"/>
              <a:t>YETI Mug Upon entering the ESOP after 1 year of service</a:t>
            </a:r>
          </a:p>
        </p:txBody>
      </p:sp>
      <p:pic>
        <p:nvPicPr>
          <p:cNvPr id="6" name="Content Placeholder 5" descr="A close-up of a mug&#10;&#10;Description automatically generated">
            <a:extLst>
              <a:ext uri="{FF2B5EF4-FFF2-40B4-BE49-F238E27FC236}">
                <a16:creationId xmlns:a16="http://schemas.microsoft.com/office/drawing/2014/main" id="{54719C56-7B84-6172-B30F-8D8C3536F3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1404" r="484" b="11403"/>
          <a:stretch/>
        </p:blipFill>
        <p:spPr>
          <a:xfrm>
            <a:off x="6178068" y="1202953"/>
            <a:ext cx="5899186" cy="3790728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840AA1A-E1E9-BDB1-3786-8E0A421580EB}"/>
              </a:ext>
            </a:extLst>
          </p:cNvPr>
          <p:cNvSpPr/>
          <p:nvPr/>
        </p:nvSpPr>
        <p:spPr>
          <a:xfrm>
            <a:off x="10147609" y="2648414"/>
            <a:ext cx="622609" cy="111512"/>
          </a:xfrm>
          <a:prstGeom prst="rect">
            <a:avLst/>
          </a:prstGeom>
          <a:solidFill>
            <a:srgbClr val="172747"/>
          </a:solidFill>
          <a:ln>
            <a:solidFill>
              <a:srgbClr val="1727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1592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A2FCF07-6918-45A6-B28F-1025FEBA7A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truck with a group of people on it&#10;&#10;Description automatically generated">
            <a:extLst>
              <a:ext uri="{FF2B5EF4-FFF2-40B4-BE49-F238E27FC236}">
                <a16:creationId xmlns:a16="http://schemas.microsoft.com/office/drawing/2014/main" id="{E3CF7BAB-D8D1-1C33-7C0D-81C7D2664B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836" b="15128"/>
          <a:stretch/>
        </p:blipFill>
        <p:spPr>
          <a:xfrm>
            <a:off x="20" y="10"/>
            <a:ext cx="12191980" cy="6861323"/>
          </a:xfrm>
          <a:prstGeom prst="rect">
            <a:avLst/>
          </a:prstGeom>
        </p:spPr>
      </p:pic>
      <p:pic>
        <p:nvPicPr>
          <p:cNvPr id="5" name="Picture 4" descr="A black and white logo&#10;&#10;Description automatically generated">
            <a:extLst>
              <a:ext uri="{FF2B5EF4-FFF2-40B4-BE49-F238E27FC236}">
                <a16:creationId xmlns:a16="http://schemas.microsoft.com/office/drawing/2014/main" id="{2137287E-E104-9EFD-2E29-CE75013C0D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664" y="5249779"/>
            <a:ext cx="3073879" cy="123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6187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50666DC1-CD27-4874-9484-9D06C59FE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1" name="Slide Background">
            <a:extLst>
              <a:ext uri="{FF2B5EF4-FFF2-40B4-BE49-F238E27FC236}">
                <a16:creationId xmlns:a16="http://schemas.microsoft.com/office/drawing/2014/main" id="{922E0291-99C8-40F9-ADAB-32589A3B57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Popcorn and drink in an empty red theater">
            <a:extLst>
              <a:ext uri="{FF2B5EF4-FFF2-40B4-BE49-F238E27FC236}">
                <a16:creationId xmlns:a16="http://schemas.microsoft.com/office/drawing/2014/main" id="{8B93CEFC-FC6C-A451-9C18-F7151D2F29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354" b="60"/>
          <a:stretch/>
        </p:blipFill>
        <p:spPr>
          <a:xfrm>
            <a:off x="20" y="1"/>
            <a:ext cx="12191979" cy="6857998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095830D2-F2AE-4DD8-B586-89B0977916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258714" y="258715"/>
            <a:ext cx="6858000" cy="6340569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27E82F-00BF-CA21-1B1A-264757CD3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371" y="871314"/>
            <a:ext cx="4867234" cy="250861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Company Movie Night</a:t>
            </a:r>
          </a:p>
        </p:txBody>
      </p:sp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F9E4E900-D3B8-B089-A70B-B21E293A54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419" y="5422307"/>
            <a:ext cx="2743200" cy="1102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0843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4F841-49F9-746D-4789-483273D24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080" y="221351"/>
            <a:ext cx="10869248" cy="1687513"/>
          </a:xfrm>
        </p:spPr>
        <p:txBody>
          <a:bodyPr/>
          <a:lstStyle/>
          <a:p>
            <a:r>
              <a:rPr lang="en-US"/>
              <a:t>Calvin Morin</a:t>
            </a:r>
          </a:p>
        </p:txBody>
      </p:sp>
      <p:pic>
        <p:nvPicPr>
          <p:cNvPr id="4" name="Content Placeholder 3" descr="A person wearing a hat and glasses&#10;&#10;Description automatically generated">
            <a:extLst>
              <a:ext uri="{FF2B5EF4-FFF2-40B4-BE49-F238E27FC236}">
                <a16:creationId xmlns:a16="http://schemas.microsoft.com/office/drawing/2014/main" id="{BEBDDDDC-DEAE-C7E3-E3D3-0A5F20432A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902" y="2276206"/>
            <a:ext cx="3774458" cy="4574875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A384AA7-AB62-4716-425F-03813A9124F2}"/>
              </a:ext>
            </a:extLst>
          </p:cNvPr>
          <p:cNvSpPr txBox="1"/>
          <p:nvPr/>
        </p:nvSpPr>
        <p:spPr>
          <a:xfrm>
            <a:off x="3770930" y="2283499"/>
            <a:ext cx="8402315" cy="452480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5981666E-ED09-FA8B-25A6-1B4957527795}"/>
              </a:ext>
            </a:extLst>
          </p:cNvPr>
          <p:cNvSpPr txBox="1"/>
          <p:nvPr/>
        </p:nvSpPr>
        <p:spPr>
          <a:xfrm>
            <a:off x="3942521" y="2451652"/>
            <a:ext cx="7890357" cy="4031873"/>
          </a:xfrm>
          <a:prstGeom prst="rect">
            <a:avLst/>
          </a:prstGeom>
          <a:ln>
            <a:solidFill>
              <a:srgbClr val="4472C4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 typeface="Wingdings"/>
              <a:buChar char="Ø"/>
            </a:pPr>
            <a:r>
              <a:rPr lang="en-US" sz="3200">
                <a:latin typeface="Calibri"/>
                <a:ea typeface="Calibri"/>
                <a:cs typeface="Calibri"/>
              </a:rPr>
              <a:t>Employee Owner at Steel-Pro since 2014</a:t>
            </a:r>
          </a:p>
          <a:p>
            <a:endParaRPr lang="en-US" sz="320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pPr marL="514350" indent="-514350">
              <a:buFont typeface="Wingdings"/>
              <a:buChar char="Ø"/>
            </a:pPr>
            <a:r>
              <a:rPr lang="en-US" sz="320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Lead Fabricator </a:t>
            </a:r>
          </a:p>
          <a:p>
            <a:endParaRPr lang="en-US" sz="320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pPr marL="514350" indent="-514350">
              <a:buFont typeface="Wingdings"/>
              <a:buChar char="Ø"/>
            </a:pPr>
            <a:r>
              <a:rPr lang="en-US" sz="320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Vice Chair of EOCC committee</a:t>
            </a:r>
          </a:p>
          <a:p>
            <a:endParaRPr lang="en-US" sz="320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pPr marL="514350" indent="-514350">
              <a:buFont typeface="Wingdings"/>
              <a:buChar char="Ø"/>
            </a:pPr>
            <a:r>
              <a:rPr lang="en-US" sz="320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Head of Volunteer Outreach</a:t>
            </a:r>
          </a:p>
          <a:p>
            <a:endParaRPr lang="en-US" sz="3200">
              <a:latin typeface="Calibri"/>
              <a:ea typeface="Calibri"/>
              <a:cs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72C40D-53EE-5EF1-8466-0008DF374C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2309" y="498894"/>
            <a:ext cx="2840966" cy="1058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1208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0666DC1-CD27-4874-9484-9D06C59FE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4C0C11B-582D-4BD6-AFEF-ED15AAF160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2EF3F9A-9717-4ACB-A30D-96694842C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9143999" cy="228322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6E5FE72-E50C-4D31-BB8A-9DAC217CB0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43997" y="-2084"/>
            <a:ext cx="3048003" cy="2292774"/>
            <a:chOff x="6096002" y="-9073"/>
            <a:chExt cx="6095998" cy="6867073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9337740-26B0-4D7D-9991-5D74346B96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2" y="-9073"/>
              <a:ext cx="6095998" cy="686707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577F3C2-57C2-43EA-9688-9AD33D1A9F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2" y="-6987"/>
              <a:ext cx="6095998" cy="6864987"/>
            </a:xfrm>
            <a:prstGeom prst="rect">
              <a:avLst/>
            </a:prstGeom>
            <a:solidFill>
              <a:srgbClr val="FFFFFF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" name="Content Placeholder 3" descr="A close-up of a logo&#10;&#10;Description automatically generated">
            <a:extLst>
              <a:ext uri="{FF2B5EF4-FFF2-40B4-BE49-F238E27FC236}">
                <a16:creationId xmlns:a16="http://schemas.microsoft.com/office/drawing/2014/main" id="{177FCBD7-50A1-C877-2A23-86CB3BC11E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2875" y="2834892"/>
            <a:ext cx="11406247" cy="3478905"/>
          </a:xfrm>
          <a:prstGeom prst="rect">
            <a:avLst/>
          </a:prstGeom>
        </p:spPr>
      </p:pic>
      <p:pic>
        <p:nvPicPr>
          <p:cNvPr id="5" name="Picture 4" descr="A black and white logo&#10;&#10;Description automatically generated">
            <a:extLst>
              <a:ext uri="{FF2B5EF4-FFF2-40B4-BE49-F238E27FC236}">
                <a16:creationId xmlns:a16="http://schemas.microsoft.com/office/drawing/2014/main" id="{3B2170C3-4596-A3B9-0F38-1BFCBF6CAA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683" y="260836"/>
            <a:ext cx="4367841" cy="1764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6615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291EE-4BC7-270F-4864-97D5027A7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Start an Employee Owner Communications Committee </a:t>
            </a:r>
          </a:p>
        </p:txBody>
      </p:sp>
      <p:pic>
        <p:nvPicPr>
          <p:cNvPr id="7" name="Content Placeholder 6" descr="A group of cartoon characters sitting at a round table with puzzle pieces&#10;&#10;Description automatically generated">
            <a:extLst>
              <a:ext uri="{FF2B5EF4-FFF2-40B4-BE49-F238E27FC236}">
                <a16:creationId xmlns:a16="http://schemas.microsoft.com/office/drawing/2014/main" id="{57C26756-BDDC-DB68-48F3-49A28CD9C1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37960" y="2517566"/>
            <a:ext cx="6897717" cy="3962759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BBFC376-B101-0268-A705-2D849F0D88DE}"/>
              </a:ext>
            </a:extLst>
          </p:cNvPr>
          <p:cNvSpPr txBox="1"/>
          <p:nvPr/>
        </p:nvSpPr>
        <p:spPr>
          <a:xfrm>
            <a:off x="430695" y="2782956"/>
            <a:ext cx="4787347" cy="35394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>
                <a:latin typeface="Calibri"/>
                <a:ea typeface="Calibri"/>
                <a:cs typeface="Calibri"/>
              </a:rPr>
              <a:t>Strength through diversity</a:t>
            </a:r>
          </a:p>
          <a:p>
            <a:endParaRPr lang="en-US" sz="3200">
              <a:latin typeface="Calibri"/>
              <a:ea typeface="Calibri"/>
              <a:cs typeface="Calibri"/>
            </a:endParaRPr>
          </a:p>
          <a:p>
            <a:r>
              <a:rPr lang="en-US" sz="3200">
                <a:latin typeface="Calibri"/>
                <a:ea typeface="Calibri"/>
                <a:cs typeface="Calibri"/>
              </a:rPr>
              <a:t>Many hands make light work</a:t>
            </a:r>
          </a:p>
          <a:p>
            <a:endParaRPr lang="en-US" sz="3200">
              <a:latin typeface="Calibri"/>
              <a:ea typeface="Calibri"/>
              <a:cs typeface="Calibri"/>
            </a:endParaRPr>
          </a:p>
          <a:p>
            <a:r>
              <a:rPr lang="en-US" sz="3200">
                <a:latin typeface="Calibri"/>
                <a:ea typeface="Calibri"/>
                <a:cs typeface="Calibri"/>
              </a:rPr>
              <a:t>Employee Owner Culture Committee</a:t>
            </a:r>
          </a:p>
        </p:txBody>
      </p:sp>
    </p:spTree>
    <p:extLst>
      <p:ext uri="{BB962C8B-B14F-4D97-AF65-F5344CB8AC3E}">
        <p14:creationId xmlns:p14="http://schemas.microsoft.com/office/powerpoint/2010/main" val="22931120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06B37-0B43-2843-3BAB-7FD32737F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Employee Showcase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B63BCE-1BCD-8878-96D6-64DF2E2B66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marL="571500" indent="-571500">
              <a:buFont typeface="Wingdings" panose="020B0604020202020204" pitchFamily="34" charset="0"/>
              <a:buChar char="q"/>
            </a:pPr>
            <a:r>
              <a:rPr lang="en-US" sz="4800">
                <a:latin typeface="Calibri"/>
                <a:ea typeface="Calibri"/>
                <a:cs typeface="Calibri"/>
              </a:rPr>
              <a:t>Companywide email sent once a week</a:t>
            </a:r>
          </a:p>
          <a:p>
            <a:pPr marL="571500" indent="-571500">
              <a:buFont typeface="Wingdings" panose="020B0604020202020204" pitchFamily="34" charset="0"/>
              <a:buChar char="q"/>
            </a:pPr>
            <a:r>
              <a:rPr lang="en-US" sz="4800">
                <a:latin typeface="Calibri"/>
                <a:ea typeface="Calibri"/>
                <a:cs typeface="Calibri"/>
              </a:rPr>
              <a:t>Allows coworkers to build each other up</a:t>
            </a:r>
          </a:p>
          <a:p>
            <a:pPr marL="571500" indent="-571500">
              <a:buFont typeface="Wingdings" panose="020B0604020202020204" pitchFamily="34" charset="0"/>
              <a:buChar char="q"/>
            </a:pPr>
            <a:r>
              <a:rPr lang="en-US" sz="4800">
                <a:latin typeface="Calibri"/>
                <a:ea typeface="Calibri"/>
                <a:cs typeface="Calibri"/>
              </a:rPr>
              <a:t>Intentional focus on the positive</a:t>
            </a:r>
          </a:p>
        </p:txBody>
      </p:sp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1854EC07-3121-0332-7404-EA847CE572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0210" y="1137855"/>
            <a:ext cx="2283125" cy="91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82553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E4CA5-3AA0-3F19-319E-3FFD5BF7A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/>
              <a:t>See It, Own It, Fix It</a:t>
            </a:r>
            <a:br>
              <a:rPr lang="en-US"/>
            </a:br>
            <a:r>
              <a:rPr lang="en-US" sz="3200"/>
              <a:t>Thinking like an owner</a:t>
            </a:r>
            <a:endParaRPr lang="en-US"/>
          </a:p>
        </p:txBody>
      </p:sp>
      <p:pic>
        <p:nvPicPr>
          <p:cNvPr id="4" name="Picture 3" descr="A group of people posing for a photo">
            <a:extLst>
              <a:ext uri="{FF2B5EF4-FFF2-40B4-BE49-F238E27FC236}">
                <a16:creationId xmlns:a16="http://schemas.microsoft.com/office/drawing/2014/main" id="{0B2148B3-F65B-5668-E68C-9A93011386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02326"/>
            <a:ext cx="12191999" cy="4539350"/>
          </a:xfrm>
          <a:prstGeom prst="rect">
            <a:avLst/>
          </a:prstGeom>
        </p:spPr>
      </p:pic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8D22399C-36C0-7EBA-738E-85AED98D9F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8438" y="1367892"/>
            <a:ext cx="1722408" cy="68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272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0666DC1-CD27-4874-9484-9D06C59FE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A2FCF07-6918-45A6-B28F-1025FEBA7A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2EF3F9A-9717-4ACB-A30D-96694842C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3644" cy="686133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48430C-A854-C937-DF32-6154A46CC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188" y="1122363"/>
            <a:ext cx="4908694" cy="23876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/>
              <a:t>Summer Family Cornhole BBQ</a:t>
            </a:r>
          </a:p>
        </p:txBody>
      </p:sp>
      <p:pic>
        <p:nvPicPr>
          <p:cNvPr id="7" name="Picture 6" descr="A person cooking food on a grill&#10;&#10;Description automatically generated">
            <a:extLst>
              <a:ext uri="{FF2B5EF4-FFF2-40B4-BE49-F238E27FC236}">
                <a16:creationId xmlns:a16="http://schemas.microsoft.com/office/drawing/2014/main" id="{1C1C9175-CB3B-3AAA-4656-09550D8DEC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28" r="1" b="18951"/>
          <a:stretch/>
        </p:blipFill>
        <p:spPr>
          <a:xfrm>
            <a:off x="6083644" y="3429000"/>
            <a:ext cx="6108356" cy="3432333"/>
          </a:xfrm>
          <a:prstGeom prst="rect">
            <a:avLst/>
          </a:prstGeom>
        </p:spPr>
      </p:pic>
      <p:pic>
        <p:nvPicPr>
          <p:cNvPr id="3" name="Picture 2" descr="A group of people standing in a parking lot&#10;&#10;Description automatically generated">
            <a:extLst>
              <a:ext uri="{FF2B5EF4-FFF2-40B4-BE49-F238E27FC236}">
                <a16:creationId xmlns:a16="http://schemas.microsoft.com/office/drawing/2014/main" id="{FBDD89C4-EA99-C64A-9343-279B57E951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487" r="1" b="2593"/>
          <a:stretch/>
        </p:blipFill>
        <p:spPr>
          <a:xfrm>
            <a:off x="6083644" y="10"/>
            <a:ext cx="6108356" cy="3432323"/>
          </a:xfrm>
          <a:prstGeom prst="rect">
            <a:avLst/>
          </a:prstGeom>
        </p:spPr>
      </p:pic>
      <p:pic>
        <p:nvPicPr>
          <p:cNvPr id="8" name="Picture 7" descr="A group of people standing outside a building&#10;&#10;Description automatically generated">
            <a:extLst>
              <a:ext uri="{FF2B5EF4-FFF2-40B4-BE49-F238E27FC236}">
                <a16:creationId xmlns:a16="http://schemas.microsoft.com/office/drawing/2014/main" id="{E5E5D0BD-BFC9-EDB0-1F38-1AB9F0EED7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7" y="3423578"/>
            <a:ext cx="6078746" cy="343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4556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0666DC1-CD27-4874-9484-9D06C59FE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4D90D76C-184F-4A96-8FE8-1114F8EE1F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F9DE355-E8A7-498B-A6A0-54D03B953F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3644" cy="686133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80BE7F-13DE-1EF8-BD5F-FDA684EBD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52" y="1122363"/>
            <a:ext cx="4910841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600" dirty="0"/>
              <a:t>YEARS OF SERVICE POSTER</a:t>
            </a:r>
            <a:br>
              <a:rPr lang="en-US" sz="4600" dirty="0"/>
            </a:br>
            <a:endParaRPr lang="en-US" sz="4600"/>
          </a:p>
        </p:txBody>
      </p:sp>
      <p:pic>
        <p:nvPicPr>
          <p:cNvPr id="7" name="Picture 6" descr="A collage of a group of people&#10;&#10;Description automatically generated">
            <a:extLst>
              <a:ext uri="{FF2B5EF4-FFF2-40B4-BE49-F238E27FC236}">
                <a16:creationId xmlns:a16="http://schemas.microsoft.com/office/drawing/2014/main" id="{5011339F-3C11-AB9B-690B-D79D7308AD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10461"/>
          <a:stretch/>
        </p:blipFill>
        <p:spPr>
          <a:xfrm>
            <a:off x="6083645" y="10"/>
            <a:ext cx="6108356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714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FD0A2-EF84-C2BF-5FE6-7B74BA393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52" y="365125"/>
            <a:ext cx="10869248" cy="1486230"/>
          </a:xfrm>
        </p:spPr>
        <p:txBody>
          <a:bodyPr/>
          <a:lstStyle/>
          <a:p>
            <a:r>
              <a:rPr lang="en-US"/>
              <a:t>Team Building Trips</a:t>
            </a:r>
          </a:p>
        </p:txBody>
      </p:sp>
      <p:pic>
        <p:nvPicPr>
          <p:cNvPr id="4" name="Content Placeholder 3" descr="A group of people in a raft&#10;&#10;Description automatically generated">
            <a:extLst>
              <a:ext uri="{FF2B5EF4-FFF2-40B4-BE49-F238E27FC236}">
                <a16:creationId xmlns:a16="http://schemas.microsoft.com/office/drawing/2014/main" id="{001CBAAB-72A7-F3A3-745C-CF66D2B689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1060000">
            <a:off x="788881" y="2297417"/>
            <a:ext cx="4298790" cy="4244196"/>
          </a:xfrm>
        </p:spPr>
      </p:pic>
      <p:pic>
        <p:nvPicPr>
          <p:cNvPr id="5" name="Picture 4" descr="A group of people on skis&#10;&#10;Description automatically generated">
            <a:extLst>
              <a:ext uri="{FF2B5EF4-FFF2-40B4-BE49-F238E27FC236}">
                <a16:creationId xmlns:a16="http://schemas.microsoft.com/office/drawing/2014/main" id="{BF4C8DDF-7221-23B5-26CD-C3B3086BF1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">
            <a:off x="6888190" y="2262997"/>
            <a:ext cx="4339092" cy="4316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7832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BA5BA-786A-DF75-2B38-9DDC79C0F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Steel – Pro Library</a:t>
            </a:r>
          </a:p>
        </p:txBody>
      </p:sp>
      <p:pic>
        <p:nvPicPr>
          <p:cNvPr id="4" name="Content Placeholder 3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EC34E6DE-4696-7F6F-B5E1-6A5A5600CE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020000">
            <a:off x="7362366" y="1652007"/>
            <a:ext cx="3123300" cy="4684861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218FE8-A594-CE78-C470-6C4EBEF835CB}"/>
              </a:ext>
            </a:extLst>
          </p:cNvPr>
          <p:cNvSpPr txBox="1"/>
          <p:nvPr/>
        </p:nvSpPr>
        <p:spPr>
          <a:xfrm>
            <a:off x="488204" y="3535267"/>
            <a:ext cx="5830956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>
                <a:latin typeface="Calibri"/>
                <a:ea typeface="Calibri"/>
                <a:cs typeface="Calibri"/>
              </a:rPr>
              <a:t>Ownership &amp; Leadership titles for employees to "Check Out" and read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3055311686"/>
      </p:ext>
    </p:extLst>
  </p:cSld>
  <p:clrMapOvr>
    <a:masterClrMapping/>
  </p:clrMapOvr>
</p:sld>
</file>

<file path=ppt/theme/theme1.xml><?xml version="1.0" encoding="utf-8"?>
<a:theme xmlns:a="http://schemas.openxmlformats.org/drawingml/2006/main" name="MatrixVTI">
  <a:themeElements>
    <a:clrScheme name="Custom 29">
      <a:dk1>
        <a:srgbClr val="000000"/>
      </a:dk1>
      <a:lt1>
        <a:sysClr val="window" lastClr="FFFFFF"/>
      </a:lt1>
      <a:dk2>
        <a:srgbClr val="465959"/>
      </a:dk2>
      <a:lt2>
        <a:srgbClr val="ECF0F0"/>
      </a:lt2>
      <a:accent1>
        <a:srgbClr val="1EBE9B"/>
      </a:accent1>
      <a:accent2>
        <a:srgbClr val="FD7C7C"/>
      </a:accent2>
      <a:accent3>
        <a:srgbClr val="7DA8B5"/>
      </a:accent3>
      <a:accent4>
        <a:srgbClr val="17967B"/>
      </a:accent4>
      <a:accent5>
        <a:srgbClr val="FB7365"/>
      </a:accent5>
      <a:accent6>
        <a:srgbClr val="D39B17"/>
      </a:accent6>
      <a:hlink>
        <a:srgbClr val="EF08F7"/>
      </a:hlink>
      <a:folHlink>
        <a:srgbClr val="8477FE"/>
      </a:folHlink>
    </a:clrScheme>
    <a:fontScheme name="Custom 4">
      <a:majorFont>
        <a:latin typeface="Bahnschrif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trixVTI" id="{A2576CCC-A559-4FD4-A542-772649F65A84}" vid="{5CBC41A9-80A0-44C6-90CD-6D863034352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20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MatrixVTI</vt:lpstr>
      <vt:lpstr>PowerPoint Presentation</vt:lpstr>
      <vt:lpstr>Calvin Morin</vt:lpstr>
      <vt:lpstr>Start an Employee Owner Communications Committee </vt:lpstr>
      <vt:lpstr>Employee Showcase</vt:lpstr>
      <vt:lpstr>See It, Own It, Fix It Thinking like an owner</vt:lpstr>
      <vt:lpstr>Summer Family Cornhole BBQ</vt:lpstr>
      <vt:lpstr>YEARS OF SERVICE POSTER </vt:lpstr>
      <vt:lpstr>Team Building Trips</vt:lpstr>
      <vt:lpstr>Steel – Pro Library</vt:lpstr>
      <vt:lpstr>Podcast Library</vt:lpstr>
      <vt:lpstr>Community Service</vt:lpstr>
      <vt:lpstr>Company Education Courses</vt:lpstr>
      <vt:lpstr>It's a Baby!</vt:lpstr>
      <vt:lpstr>ESOP Trivia through October</vt:lpstr>
      <vt:lpstr>PowerPoint Presentation</vt:lpstr>
      <vt:lpstr>Cribbage Tournament </vt:lpstr>
      <vt:lpstr>YETI Mug Upon entering the ESOP after 1 year of service</vt:lpstr>
      <vt:lpstr>PowerPoint Presentation</vt:lpstr>
      <vt:lpstr>Company Movie Night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116</cp:revision>
  <dcterms:created xsi:type="dcterms:W3CDTF">2023-10-07T00:05:09Z</dcterms:created>
  <dcterms:modified xsi:type="dcterms:W3CDTF">2023-10-23T18:37:41Z</dcterms:modified>
</cp:coreProperties>
</file>